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6" autoAdjust="0"/>
    <p:restoredTop sz="94660"/>
  </p:normalViewPr>
  <p:slideViewPr>
    <p:cSldViewPr snapToGrid="0" snapToObjects="1">
      <p:cViewPr varScale="1">
        <p:scale>
          <a:sx n="73" d="100"/>
          <a:sy n="73" d="100"/>
        </p:scale>
        <p:origin x="-142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778F24D-EB19-4AE0-B015-2BEA6D5224F2}" type="datetimeFigureOut">
              <a:rPr lang="en-US" smtClean="0"/>
              <a:pPr/>
              <a:t>7/31/2017</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cstate="print"/>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pPr/>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pPr/>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pPr/>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pPr/>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pPr/>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pPr/>
              <a:t>‹#›</a:t>
            </a:fld>
            <a:endParaRPr lang="en-US"/>
          </a:p>
        </p:txBody>
      </p:sp>
      <p:pic>
        <p:nvPicPr>
          <p:cNvPr id="7" name="Picture 6" descr="Glyph-SectionHeader.png"/>
          <p:cNvPicPr>
            <a:picLocks noChangeAspect="1"/>
          </p:cNvPicPr>
          <p:nvPr/>
        </p:nvPicPr>
        <p:blipFill>
          <a:blip r:embed="rId2" cstate="print"/>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78F24D-EB19-4AE0-B015-2BEA6D5224F2}" type="datetimeFigureOut">
              <a:rPr lang="en-US" smtClean="0"/>
              <a:pPr/>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778F24D-EB19-4AE0-B015-2BEA6D5224F2}" type="datetimeFigureOut">
              <a:rPr lang="en-US" smtClean="0"/>
              <a:pPr/>
              <a:t>7/31/2017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9BD3-E57B-4194-A545-2804EB95D970}"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78F24D-EB19-4AE0-B015-2BEA6D5224F2}" type="datetimeFigureOut">
              <a:rPr lang="en-US" smtClean="0"/>
              <a:pPr/>
              <a:t>7/31/2017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9BD3-E57B-4194-A545-2804EB95D970}"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F24D-EB19-4AE0-B015-2BEA6D5224F2}" type="datetimeFigureOut">
              <a:rPr lang="en-US" smtClean="0"/>
              <a:pPr/>
              <a:t>7/31/2017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9BD3-E57B-4194-A545-2804EB95D9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pPr/>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pPr/>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90D9BD3-E57B-4194-A545-2804EB95D970}" type="slidenum">
              <a:rPr lang="en-US" smtClean="0"/>
              <a:pPr/>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8F24D-EB19-4AE0-B015-2BEA6D5224F2}" type="datetimeFigureOut">
              <a:rPr lang="en-US" smtClean="0"/>
              <a:pPr/>
              <a:t>7/31/2017</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ted.com/talks/eli_pariser_beware_online_filter_bubble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dailyfinesser.com/clown-mask-to-be-banned-in-usa-wearing-one-could-cost-you-a-50000-fine/"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freedomdaily.com/united-airlines-pilot-goes-rant-trump-conservative-passengers-get-perfect-payback/" TargetMode="External"/><Relationship Id="rId2" Type="http://schemas.openxmlformats.org/officeDocument/2006/relationships/hyperlink" Target="http://occupydemocrats.com/2017/02/12/melissa-just-returned-snl-destroy-sean-spicer/"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journalism.org/interactives/media-polarization/outlet/abc-news/" TargetMode="Externa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newyorker.com/humor/borowitz-report/scientists-baffled-by-mcconnell-and-ryans-ability-to-stand-upright-without-spines" TargetMode="Externa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Media </a:t>
            </a:r>
            <a:r>
              <a:rPr lang="en-US" dirty="0" err="1" smtClean="0"/>
              <a:t>Junkfood</a:t>
            </a:r>
            <a:endParaRPr lang="en-US" dirty="0"/>
          </a:p>
        </p:txBody>
      </p:sp>
      <p:sp>
        <p:nvSpPr>
          <p:cNvPr id="3" name="Subtitle 2"/>
          <p:cNvSpPr>
            <a:spLocks noGrp="1"/>
          </p:cNvSpPr>
          <p:nvPr>
            <p:ph type="subTitle" idx="1"/>
          </p:nvPr>
        </p:nvSpPr>
        <p:spPr>
          <a:xfrm>
            <a:off x="2094021" y="3810000"/>
            <a:ext cx="4959652" cy="1752600"/>
          </a:xfrm>
        </p:spPr>
        <p:txBody>
          <a:bodyPr/>
          <a:lstStyle/>
          <a:p>
            <a:r>
              <a:rPr lang="en-US" dirty="0" smtClean="0"/>
              <a:t>What media is “good” media?  What media is “trustworthy?”  And how the flip can I tell?</a:t>
            </a:r>
            <a:endParaRPr lang="en-US" dirty="0"/>
          </a:p>
        </p:txBody>
      </p:sp>
    </p:spTree>
    <p:extLst>
      <p:ext uri="{BB962C8B-B14F-4D97-AF65-F5344CB8AC3E}">
        <p14:creationId xmlns="" xmlns:p14="http://schemas.microsoft.com/office/powerpoint/2010/main" val="366991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I care?</a:t>
            </a:r>
            <a:endParaRPr lang="en-US" dirty="0"/>
          </a:p>
        </p:txBody>
      </p:sp>
      <p:sp>
        <p:nvSpPr>
          <p:cNvPr id="3" name="Content Placeholder 2"/>
          <p:cNvSpPr>
            <a:spLocks noGrp="1"/>
          </p:cNvSpPr>
          <p:nvPr>
            <p:ph sz="half" idx="1"/>
          </p:nvPr>
        </p:nvSpPr>
        <p:spPr/>
        <p:txBody>
          <a:bodyPr/>
          <a:lstStyle/>
          <a:p>
            <a:r>
              <a:rPr lang="en-US" dirty="0" smtClean="0">
                <a:hlinkClick r:id="rId2"/>
              </a:rPr>
              <a:t>Online Filter Bubbles</a:t>
            </a:r>
            <a:endParaRPr lang="en-US" dirty="0" smtClean="0"/>
          </a:p>
          <a:p>
            <a:endParaRPr lang="en-US" dirty="0"/>
          </a:p>
        </p:txBody>
      </p:sp>
      <p:pic>
        <p:nvPicPr>
          <p:cNvPr id="5" name="Content Placeholder 4" descr="Screen Shot 2017-02-12 at 2.56.51 PM.png"/>
          <p:cNvPicPr>
            <a:picLocks noGrp="1" noChangeAspect="1"/>
          </p:cNvPicPr>
          <p:nvPr>
            <p:ph sz="half" idx="2"/>
          </p:nvPr>
        </p:nvPicPr>
        <p:blipFill>
          <a:blip r:embed="rId3" cstate="print">
            <a:extLst>
              <a:ext uri="{28A0092B-C50C-407E-A947-70E740481C1C}">
                <a14:useLocalDpi xmlns="" xmlns:a14="http://schemas.microsoft.com/office/drawing/2010/main" val="0"/>
              </a:ext>
            </a:extLst>
          </a:blip>
          <a:srcRect l="11654" r="11654"/>
          <a:stretch>
            <a:fillRect/>
          </a:stretch>
        </p:blipFill>
        <p:spPr/>
      </p:pic>
    </p:spTree>
    <p:extLst>
      <p:ext uri="{BB962C8B-B14F-4D97-AF65-F5344CB8AC3E}">
        <p14:creationId xmlns="" xmlns:p14="http://schemas.microsoft.com/office/powerpoint/2010/main" val="764712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Write</a:t>
            </a:r>
            <a:endParaRPr lang="en-US" dirty="0"/>
          </a:p>
        </p:txBody>
      </p:sp>
      <p:pic>
        <p:nvPicPr>
          <p:cNvPr id="5" name="Content Placeholder 4" descr="Screen Shot 2017-02-12 at 2.59.29 PM.png"/>
          <p:cNvPicPr>
            <a:picLocks noGrp="1" noChangeAspect="1"/>
          </p:cNvPicPr>
          <p:nvPr>
            <p:ph sz="half" idx="1"/>
          </p:nvPr>
        </p:nvPicPr>
        <p:blipFill rotWithShape="1">
          <a:blip r:embed="rId2" cstate="print">
            <a:extLst>
              <a:ext uri="{28A0092B-C50C-407E-A947-70E740481C1C}">
                <a14:useLocalDpi xmlns="" xmlns:a14="http://schemas.microsoft.com/office/drawing/2010/main" val="0"/>
              </a:ext>
            </a:extLst>
          </a:blip>
          <a:srcRect l="31089"/>
          <a:stretch/>
        </p:blipFill>
        <p:spPr>
          <a:xfrm>
            <a:off x="685800" y="2209801"/>
            <a:ext cx="3657600" cy="3657600"/>
          </a:xfrm>
        </p:spPr>
      </p:pic>
      <p:sp>
        <p:nvSpPr>
          <p:cNvPr id="4" name="Content Placeholder 3"/>
          <p:cNvSpPr>
            <a:spLocks noGrp="1"/>
          </p:cNvSpPr>
          <p:nvPr>
            <p:ph sz="half" idx="2"/>
          </p:nvPr>
        </p:nvSpPr>
        <p:spPr/>
        <p:txBody>
          <a:bodyPr/>
          <a:lstStyle/>
          <a:p>
            <a:r>
              <a:rPr lang="en-US" dirty="0" smtClean="0"/>
              <a:t>What is media </a:t>
            </a:r>
            <a:r>
              <a:rPr lang="en-US" dirty="0" err="1" smtClean="0"/>
              <a:t>junkfood</a:t>
            </a:r>
            <a:r>
              <a:rPr lang="en-US" dirty="0" smtClean="0"/>
              <a:t>?</a:t>
            </a:r>
          </a:p>
          <a:p>
            <a:r>
              <a:rPr lang="en-US" dirty="0" smtClean="0"/>
              <a:t>What types of </a:t>
            </a:r>
            <a:r>
              <a:rPr lang="en-US" dirty="0" err="1" smtClean="0"/>
              <a:t>junkfood</a:t>
            </a:r>
            <a:r>
              <a:rPr lang="en-US" dirty="0" smtClean="0"/>
              <a:t> might you have in your news feeds?</a:t>
            </a:r>
          </a:p>
          <a:p>
            <a:r>
              <a:rPr lang="en-US" dirty="0" smtClean="0"/>
              <a:t>What should we do about that?</a:t>
            </a:r>
          </a:p>
          <a:p>
            <a:r>
              <a:rPr lang="en-US" dirty="0" smtClean="0"/>
              <a:t>5 min</a:t>
            </a:r>
          </a:p>
          <a:p>
            <a:endParaRPr lang="en-US" dirty="0"/>
          </a:p>
        </p:txBody>
      </p:sp>
    </p:spTree>
    <p:extLst>
      <p:ext uri="{BB962C8B-B14F-4D97-AF65-F5344CB8AC3E}">
        <p14:creationId xmlns="" xmlns:p14="http://schemas.microsoft.com/office/powerpoint/2010/main" val="2367462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Fake News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Reports news that simply isn’t true</a:t>
            </a:r>
          </a:p>
          <a:p>
            <a:r>
              <a:rPr lang="en-US" dirty="0" smtClean="0"/>
              <a:t>Sometimes highly partisan, meant to enrage or humor the reader</a:t>
            </a:r>
          </a:p>
          <a:p>
            <a:r>
              <a:rPr lang="en-US" dirty="0" smtClean="0"/>
              <a:t>Always seeks to mislead the reader</a:t>
            </a:r>
          </a:p>
          <a:p>
            <a:r>
              <a:rPr lang="en-US" dirty="0" smtClean="0"/>
              <a:t>Claims are often ridiculous</a:t>
            </a:r>
          </a:p>
          <a:p>
            <a:r>
              <a:rPr lang="en-US" dirty="0" smtClean="0">
                <a:hlinkClick r:id="rId2"/>
              </a:rPr>
              <a:t>Clown masks illegal in the US</a:t>
            </a:r>
            <a:endParaRPr lang="en-US" dirty="0" smtClean="0"/>
          </a:p>
        </p:txBody>
      </p:sp>
      <p:sp>
        <p:nvSpPr>
          <p:cNvPr id="6" name="Content Placeholder 5"/>
          <p:cNvSpPr>
            <a:spLocks noGrp="1"/>
          </p:cNvSpPr>
          <p:nvPr>
            <p:ph sz="half" idx="2"/>
          </p:nvPr>
        </p:nvSpPr>
        <p:spPr/>
        <p:txBody>
          <a:bodyPr>
            <a:normAutofit fontScale="92500" lnSpcReduction="20000"/>
          </a:bodyPr>
          <a:lstStyle/>
          <a:p>
            <a:pPr marL="0" indent="0">
              <a:buNone/>
            </a:pPr>
            <a:r>
              <a:rPr lang="en-US" dirty="0" smtClean="0"/>
              <a:t>Signs of Fake News:</a:t>
            </a:r>
          </a:p>
          <a:p>
            <a:r>
              <a:rPr lang="en-US" dirty="0" smtClean="0"/>
              <a:t>Source is unknown or unreliable**</a:t>
            </a:r>
          </a:p>
          <a:p>
            <a:r>
              <a:rPr lang="en-US" dirty="0" smtClean="0"/>
              <a:t>No author</a:t>
            </a:r>
          </a:p>
          <a:p>
            <a:r>
              <a:rPr lang="en-US" dirty="0" smtClean="0"/>
              <a:t>No other news sources reporting the story</a:t>
            </a:r>
          </a:p>
          <a:p>
            <a:r>
              <a:rPr lang="en-US" dirty="0" smtClean="0"/>
              <a:t>Site often contains extraneous or ridiculous advertisements</a:t>
            </a:r>
          </a:p>
        </p:txBody>
      </p:sp>
    </p:spTree>
    <p:extLst>
      <p:ext uri="{BB962C8B-B14F-4D97-AF65-F5344CB8AC3E}">
        <p14:creationId xmlns="" xmlns:p14="http://schemas.microsoft.com/office/powerpoint/2010/main" val="3571388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Highly Partisan News</a:t>
            </a:r>
            <a:endParaRPr lang="en-US" dirty="0"/>
          </a:p>
        </p:txBody>
      </p:sp>
      <p:sp>
        <p:nvSpPr>
          <p:cNvPr id="3" name="Content Placeholder 2"/>
          <p:cNvSpPr>
            <a:spLocks noGrp="1"/>
          </p:cNvSpPr>
          <p:nvPr>
            <p:ph sz="half" idx="1"/>
          </p:nvPr>
        </p:nvSpPr>
        <p:spPr>
          <a:xfrm>
            <a:off x="685800" y="2017058"/>
            <a:ext cx="3886200" cy="4407647"/>
          </a:xfrm>
        </p:spPr>
        <p:txBody>
          <a:bodyPr>
            <a:normAutofit fontScale="85000" lnSpcReduction="20000"/>
          </a:bodyPr>
          <a:lstStyle/>
          <a:p>
            <a:pPr marL="0" indent="0">
              <a:buNone/>
            </a:pPr>
            <a:r>
              <a:rPr lang="en-US" dirty="0" smtClean="0"/>
              <a:t>Signs of Highly Partisan News</a:t>
            </a:r>
          </a:p>
          <a:p>
            <a:r>
              <a:rPr lang="en-US" dirty="0" smtClean="0"/>
              <a:t>Viciously attacks an opposing political party, candidate/persona, or ideology</a:t>
            </a:r>
          </a:p>
          <a:p>
            <a:r>
              <a:rPr lang="en-US" dirty="0" smtClean="0"/>
              <a:t>Uses hyperbole and exaggeration in praise of the article’s political party, </a:t>
            </a:r>
            <a:r>
              <a:rPr lang="en-US" dirty="0" err="1" smtClean="0"/>
              <a:t>candiate</a:t>
            </a:r>
            <a:r>
              <a:rPr lang="en-US" dirty="0" smtClean="0"/>
              <a:t>/persona, or ideology</a:t>
            </a:r>
          </a:p>
          <a:p>
            <a:r>
              <a:rPr lang="en-US" dirty="0"/>
              <a:t>Ex</a:t>
            </a:r>
            <a:r>
              <a:rPr lang="en-US" dirty="0" smtClean="0"/>
              <a:t>: Occupy Democrats </a:t>
            </a:r>
            <a:r>
              <a:rPr lang="en-US" dirty="0" smtClean="0">
                <a:hlinkClick r:id="rId2"/>
              </a:rPr>
              <a:t>Melissa Just Returned to SNL to Destroy Sean Spicer</a:t>
            </a:r>
            <a:endParaRPr lang="en-US" dirty="0"/>
          </a:p>
        </p:txBody>
      </p:sp>
      <p:sp>
        <p:nvSpPr>
          <p:cNvPr id="4" name="Content Placeholder 3"/>
          <p:cNvSpPr>
            <a:spLocks noGrp="1"/>
          </p:cNvSpPr>
          <p:nvPr>
            <p:ph sz="half" idx="2"/>
          </p:nvPr>
        </p:nvSpPr>
        <p:spPr>
          <a:xfrm>
            <a:off x="4800600" y="2017058"/>
            <a:ext cx="3865282" cy="4691529"/>
          </a:xfrm>
        </p:spPr>
        <p:txBody>
          <a:bodyPr>
            <a:normAutofit fontScale="85000" lnSpcReduction="20000"/>
          </a:bodyPr>
          <a:lstStyle/>
          <a:p>
            <a:endParaRPr lang="en-US" dirty="0" smtClean="0"/>
          </a:p>
          <a:p>
            <a:r>
              <a:rPr lang="en-US" dirty="0" smtClean="0"/>
              <a:t>Reports actual </a:t>
            </a:r>
            <a:r>
              <a:rPr lang="en-US" dirty="0"/>
              <a:t>news out </a:t>
            </a:r>
            <a:r>
              <a:rPr lang="en-US" dirty="0" smtClean="0"/>
              <a:t>of context (including quoting or out-of-text scenes) or simply fake news.</a:t>
            </a:r>
            <a:endParaRPr lang="en-US" dirty="0"/>
          </a:p>
          <a:p>
            <a:r>
              <a:rPr lang="en-US" dirty="0"/>
              <a:t>Uses emotional appeals to enrage and persuade readers.</a:t>
            </a:r>
          </a:p>
          <a:p>
            <a:r>
              <a:rPr lang="en-US" dirty="0"/>
              <a:t>Includes: Freedom Daily, Occupy Democrats, Eagle Rising, The Other 98% etc.</a:t>
            </a:r>
          </a:p>
          <a:p>
            <a:r>
              <a:rPr lang="en-US" dirty="0" smtClean="0"/>
              <a:t>Ex: </a:t>
            </a:r>
            <a:r>
              <a:rPr lang="en-US" dirty="0"/>
              <a:t>Freedom Daily </a:t>
            </a:r>
            <a:r>
              <a:rPr lang="en-US" dirty="0" smtClean="0">
                <a:hlinkClick r:id="rId3"/>
              </a:rPr>
              <a:t>United Airlines Pilot Goes on Trump Rant, Conservative Passengers Get Perfect Payback</a:t>
            </a:r>
            <a:endParaRPr lang="en-US" dirty="0"/>
          </a:p>
        </p:txBody>
      </p:sp>
    </p:spTree>
    <p:extLst>
      <p:ext uri="{BB962C8B-B14F-4D97-AF65-F5344CB8AC3E}">
        <p14:creationId xmlns="" xmlns:p14="http://schemas.microsoft.com/office/powerpoint/2010/main" val="2516573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Biased News</a:t>
            </a:r>
            <a:endParaRPr lang="en-US" dirty="0"/>
          </a:p>
        </p:txBody>
      </p:sp>
      <p:sp>
        <p:nvSpPr>
          <p:cNvPr id="3" name="Content Placeholder 2"/>
          <p:cNvSpPr>
            <a:spLocks noGrp="1"/>
          </p:cNvSpPr>
          <p:nvPr>
            <p:ph sz="half" idx="1"/>
          </p:nvPr>
        </p:nvSpPr>
        <p:spPr/>
        <p:txBody>
          <a:bodyPr/>
          <a:lstStyle/>
          <a:p>
            <a:r>
              <a:rPr lang="en-US" dirty="0"/>
              <a:t>Large, mainstream media sources such as Fox, NPR, PBS, ABC, CNN, etc.</a:t>
            </a:r>
          </a:p>
          <a:p>
            <a:r>
              <a:rPr lang="en-US" dirty="0"/>
              <a:t>Reports actual stories with biased word choice and structure</a:t>
            </a:r>
          </a:p>
          <a:p>
            <a:r>
              <a:rPr lang="en-US" dirty="0">
                <a:hlinkClick r:id="rId2"/>
              </a:rPr>
              <a:t>Bias of news sources</a:t>
            </a:r>
            <a:endParaRPr lang="en-US" dirty="0"/>
          </a:p>
          <a:p>
            <a:endParaRPr lang="en-US" dirty="0"/>
          </a:p>
        </p:txBody>
      </p:sp>
      <p:pic>
        <p:nvPicPr>
          <p:cNvPr id="5" name="Content Placeholder 4" descr="Screen Shot 2017-02-12 at 4.22.17 PM.png"/>
          <p:cNvPicPr>
            <a:picLocks noGrp="1" noChangeAspect="1"/>
          </p:cNvPicPr>
          <p:nvPr>
            <p:ph sz="half" idx="2"/>
          </p:nvPr>
        </p:nvPicPr>
        <p:blipFill>
          <a:blip r:embed="rId3" cstate="print">
            <a:extLst>
              <a:ext uri="{28A0092B-C50C-407E-A947-70E740481C1C}">
                <a14:useLocalDpi xmlns="" xmlns:a14="http://schemas.microsoft.com/office/drawing/2010/main" val="0"/>
              </a:ext>
            </a:extLst>
          </a:blip>
          <a:srcRect l="589" r="589"/>
          <a:stretch>
            <a:fillRect/>
          </a:stretch>
        </p:blipFill>
        <p:spPr>
          <a:xfrm>
            <a:off x="7011895" y="1134784"/>
            <a:ext cx="1653988" cy="1653988"/>
          </a:xfrm>
        </p:spPr>
      </p:pic>
      <p:pic>
        <p:nvPicPr>
          <p:cNvPr id="6" name="Picture 5" descr="Screen Shot 2017-02-12 at 4.23.07 PM.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525489" y="5163307"/>
            <a:ext cx="2602418" cy="913271"/>
          </a:xfrm>
          <a:prstGeom prst="rect">
            <a:avLst/>
          </a:prstGeom>
        </p:spPr>
      </p:pic>
      <p:pic>
        <p:nvPicPr>
          <p:cNvPr id="7" name="Picture 6" descr="Screen Shot 2017-02-12 at 4.22.40 PM.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634753" y="2265830"/>
            <a:ext cx="1930400" cy="1922079"/>
          </a:xfrm>
          <a:prstGeom prst="rect">
            <a:avLst/>
          </a:prstGeom>
        </p:spPr>
      </p:pic>
      <p:pic>
        <p:nvPicPr>
          <p:cNvPr id="8" name="Picture 7" descr="Screen Shot 2017-02-12 at 4.21.58 PM.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565153" y="3115660"/>
            <a:ext cx="2212041" cy="2144498"/>
          </a:xfrm>
          <a:prstGeom prst="rect">
            <a:avLst/>
          </a:prstGeom>
        </p:spPr>
      </p:pic>
    </p:spTree>
    <p:extLst>
      <p:ext uri="{BB962C8B-B14F-4D97-AF65-F5344CB8AC3E}">
        <p14:creationId xmlns="" xmlns:p14="http://schemas.microsoft.com/office/powerpoint/2010/main" val="1688203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Satirical News</a:t>
            </a:r>
            <a:endParaRPr lang="en-US" dirty="0"/>
          </a:p>
        </p:txBody>
      </p:sp>
      <p:sp>
        <p:nvSpPr>
          <p:cNvPr id="3" name="Content Placeholder 2"/>
          <p:cNvSpPr>
            <a:spLocks noGrp="1"/>
          </p:cNvSpPr>
          <p:nvPr>
            <p:ph sz="half" idx="1"/>
          </p:nvPr>
        </p:nvSpPr>
        <p:spPr>
          <a:xfrm>
            <a:off x="685800" y="2112572"/>
            <a:ext cx="5160828" cy="3754829"/>
          </a:xfrm>
        </p:spPr>
        <p:txBody>
          <a:bodyPr>
            <a:normAutofit fontScale="92500" lnSpcReduction="20000"/>
          </a:bodyPr>
          <a:lstStyle/>
          <a:p>
            <a:r>
              <a:rPr lang="en-US" dirty="0" smtClean="0"/>
              <a:t>Purpose: Seeks to criticize a political or social issue</a:t>
            </a:r>
          </a:p>
          <a:p>
            <a:r>
              <a:rPr lang="en-US" dirty="0" smtClean="0"/>
              <a:t>Does not always rely on facts</a:t>
            </a:r>
          </a:p>
          <a:p>
            <a:r>
              <a:rPr lang="en-US" dirty="0" smtClean="0"/>
              <a:t>Often biased politically as well</a:t>
            </a:r>
          </a:p>
          <a:p>
            <a:r>
              <a:rPr lang="en-US" dirty="0" smtClean="0"/>
              <a:t>Includes: The Onion, The </a:t>
            </a:r>
            <a:r>
              <a:rPr lang="en-US" dirty="0" err="1" smtClean="0"/>
              <a:t>Borowitz</a:t>
            </a:r>
            <a:r>
              <a:rPr lang="en-US" dirty="0" smtClean="0"/>
              <a:t> Report, The Colbert Report, </a:t>
            </a:r>
            <a:r>
              <a:rPr lang="en-US" dirty="0" err="1" smtClean="0"/>
              <a:t>etc</a:t>
            </a:r>
            <a:endParaRPr lang="en-US" dirty="0" smtClean="0"/>
          </a:p>
          <a:p>
            <a:r>
              <a:rPr lang="en-US" dirty="0">
                <a:hlinkClick r:id="rId2"/>
              </a:rPr>
              <a:t>http://www.newyorker.com/humor/borowitz-report/scientists-baffled-by-mcconnell-and-ryans-ability-to-stand-upright-without-spines</a:t>
            </a:r>
            <a:endParaRPr lang="en-US" dirty="0"/>
          </a:p>
          <a:p>
            <a:endParaRPr lang="en-US" dirty="0" smtClean="0"/>
          </a:p>
          <a:p>
            <a:endParaRPr lang="en-US" dirty="0" smtClean="0"/>
          </a:p>
        </p:txBody>
      </p:sp>
      <p:pic>
        <p:nvPicPr>
          <p:cNvPr id="6" name="Content Placeholder 5" descr="Screen Shot 2017-02-12 at 3.50.22 PM.png"/>
          <p:cNvPicPr>
            <a:picLocks noGrp="1" noChangeAspect="1"/>
          </p:cNvPicPr>
          <p:nvPr>
            <p:ph sz="half" idx="2"/>
          </p:nvPr>
        </p:nvPicPr>
        <p:blipFill>
          <a:blip r:embed="rId3" cstate="print">
            <a:extLst>
              <a:ext uri="{28A0092B-C50C-407E-A947-70E740481C1C}">
                <a14:useLocalDpi xmlns="" xmlns:a14="http://schemas.microsoft.com/office/drawing/2010/main" val="0"/>
              </a:ext>
            </a:extLst>
          </a:blip>
          <a:srcRect t="-40661" b="-40661"/>
          <a:stretch>
            <a:fillRect/>
          </a:stretch>
        </p:blipFill>
        <p:spPr>
          <a:xfrm>
            <a:off x="5213338" y="1830105"/>
            <a:ext cx="3638503" cy="2773867"/>
          </a:xfrm>
        </p:spPr>
      </p:pic>
      <p:pic>
        <p:nvPicPr>
          <p:cNvPr id="7" name="Picture 6" descr="Screen Shot 2017-02-12 at 3.50.59 PM.png"/>
          <p:cNvPicPr>
            <a:picLocks noChangeAspect="1"/>
          </p:cNvPicPr>
          <p:nvPr/>
        </p:nvPicPr>
        <p:blipFill rotWithShape="1">
          <a:blip r:embed="rId4" cstate="print">
            <a:extLst>
              <a:ext uri="{28A0092B-C50C-407E-A947-70E740481C1C}">
                <a14:useLocalDpi xmlns="" xmlns:a14="http://schemas.microsoft.com/office/drawing/2010/main" val="0"/>
              </a:ext>
            </a:extLst>
          </a:blip>
          <a:srcRect r="17105"/>
          <a:stretch/>
        </p:blipFill>
        <p:spPr>
          <a:xfrm>
            <a:off x="5364219" y="4201577"/>
            <a:ext cx="3487622" cy="1319674"/>
          </a:xfrm>
          <a:prstGeom prst="rect">
            <a:avLst/>
          </a:prstGeom>
        </p:spPr>
      </p:pic>
    </p:spTree>
    <p:extLst>
      <p:ext uri="{BB962C8B-B14F-4D97-AF65-F5344CB8AC3E}">
        <p14:creationId xmlns="" xmlns:p14="http://schemas.microsoft.com/office/powerpoint/2010/main" val="3256630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Sources on Your Feed</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Instructions: You and one partner in your immediate area may use your phones to find different types of news sources on your Twitter, Facebook, etc. newsfeeds.  See if you can find one of EACH type.  You must have the title, the source, and 2-3 sentences explaining how you know it is that type of source.</a:t>
            </a:r>
          </a:p>
          <a:p>
            <a:r>
              <a:rPr lang="en-US" dirty="0" smtClean="0"/>
              <a:t>On a half sheet of paper: 5 stories are due for a grade at the end of class.</a:t>
            </a:r>
          </a:p>
          <a:p>
            <a:r>
              <a:rPr lang="en-US" dirty="0" smtClean="0"/>
              <a:t>HOMEWORK: Search </a:t>
            </a:r>
            <a:r>
              <a:rPr lang="en-US" dirty="0"/>
              <a:t>your newsfeed.  Print out TWO news stories to bring into class on </a:t>
            </a:r>
            <a:r>
              <a:rPr lang="en-US" dirty="0" smtClean="0"/>
              <a:t>Wednesday </a:t>
            </a:r>
          </a:p>
          <a:p>
            <a:endParaRPr lang="en-US" dirty="0"/>
          </a:p>
        </p:txBody>
      </p:sp>
    </p:spTree>
    <p:extLst>
      <p:ext uri="{BB962C8B-B14F-4D97-AF65-F5344CB8AC3E}">
        <p14:creationId xmlns="" xmlns:p14="http://schemas.microsoft.com/office/powerpoint/2010/main" val="37697868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1850</TotalTime>
  <Words>411</Words>
  <Application>Microsoft Office PowerPoint</Application>
  <PresentationFormat>On-screen Show (4:3)</PresentationFormat>
  <Paragraphs>44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Folio</vt:lpstr>
      <vt:lpstr>Media Junkfood</vt:lpstr>
      <vt:lpstr>Why should I care?</vt:lpstr>
      <vt:lpstr>Quick Write</vt:lpstr>
      <vt:lpstr>Fake News</vt:lpstr>
      <vt:lpstr>Highly Partisan News</vt:lpstr>
      <vt:lpstr>Biased News</vt:lpstr>
      <vt:lpstr>Satirical News</vt:lpstr>
      <vt:lpstr>Find Sources on Your Feed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Junkfood</dc:title>
  <dc:creator>Abigail Peel</dc:creator>
  <cp:lastModifiedBy>AbigailPeel</cp:lastModifiedBy>
  <cp:revision>71</cp:revision>
  <dcterms:created xsi:type="dcterms:W3CDTF">2017-02-12T19:27:52Z</dcterms:created>
  <dcterms:modified xsi:type="dcterms:W3CDTF">2017-08-01T18:50:43Z</dcterms:modified>
</cp:coreProperties>
</file>