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Old Standard TT"/>
      <p:regular r:id="rId17"/>
      <p:bold r:id="rId18"/>
      <p: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ldStandardTT-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OldStandardTT-italic.fntdata"/><Relationship Id="rId6" Type="http://schemas.openxmlformats.org/officeDocument/2006/relationships/slide" Target="slides/slide2.xml"/><Relationship Id="rId18" Type="http://schemas.openxmlformats.org/officeDocument/2006/relationships/font" Target="fonts/OldStandardT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600"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600" cy="2106300"/>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600"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200"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academicguides.waldenu.edu/writingcenter/scholarlyvoice/avoidingbias" TargetMode="External"/><Relationship Id="rId4" Type="http://schemas.openxmlformats.org/officeDocument/2006/relationships/hyperlink" Target="http://academicguides.waldenu.edu/writingcenter/scholarlyvoice" TargetMode="External"/><Relationship Id="rId5" Type="http://schemas.openxmlformats.org/officeDocument/2006/relationships/hyperlink" Target="http://academicguides.waldenu.edu/writingcenter/evidenc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4521000" cy="1815900"/>
          </a:xfrm>
          <a:prstGeom prst="rect">
            <a:avLst/>
          </a:prstGeom>
        </p:spPr>
        <p:txBody>
          <a:bodyPr anchorCtr="0" anchor="b" bIns="91425" lIns="91425" rIns="91425" tIns="91425">
            <a:noAutofit/>
          </a:bodyPr>
          <a:lstStyle/>
          <a:p>
            <a:pPr lvl="0">
              <a:spcBef>
                <a:spcPts val="0"/>
              </a:spcBef>
              <a:buNone/>
            </a:pPr>
            <a:r>
              <a:rPr lang="en"/>
              <a:t>Academic Writing Skills Crash-Course</a:t>
            </a:r>
          </a:p>
        </p:txBody>
      </p:sp>
      <p:sp>
        <p:nvSpPr>
          <p:cNvPr id="60" name="Shape 60"/>
          <p:cNvSpPr txBox="1"/>
          <p:nvPr>
            <p:ph idx="1" type="subTitle"/>
          </p:nvPr>
        </p:nvSpPr>
        <p:spPr>
          <a:xfrm>
            <a:off x="512700" y="3840639"/>
            <a:ext cx="8118600" cy="787500"/>
          </a:xfrm>
          <a:prstGeom prst="rect">
            <a:avLst/>
          </a:prstGeom>
        </p:spPr>
        <p:txBody>
          <a:bodyPr anchorCtr="0" anchor="t" bIns="91425" lIns="91425" rIns="91425" tIns="91425">
            <a:noAutofit/>
          </a:bodyPr>
          <a:lstStyle/>
          <a:p>
            <a:pPr lvl="0">
              <a:spcBef>
                <a:spcPts val="0"/>
              </a:spcBef>
              <a:buNone/>
            </a:pPr>
            <a:r>
              <a:t/>
            </a:r>
            <a:endParaRPr/>
          </a:p>
        </p:txBody>
      </p:sp>
      <p:pic>
        <p:nvPicPr>
          <p:cNvPr descr="Screenshot_20170317-094957.png" id="61" name="Shape 61"/>
          <p:cNvPicPr preferRelativeResize="0"/>
          <p:nvPr/>
        </p:nvPicPr>
        <p:blipFill rotWithShape="1">
          <a:blip r:embed="rId3">
            <a:alphaModFix/>
          </a:blip>
          <a:srcRect b="21750" l="0" r="0" t="21755"/>
          <a:stretch/>
        </p:blipFill>
        <p:spPr>
          <a:xfrm>
            <a:off x="5885225" y="1802250"/>
            <a:ext cx="2813774" cy="2825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Editing for Precise Language</a:t>
            </a:r>
          </a:p>
        </p:txBody>
      </p:sp>
      <p:sp>
        <p:nvSpPr>
          <p:cNvPr id="116" name="Shape 116"/>
          <p:cNvSpPr txBox="1"/>
          <p:nvPr>
            <p:ph idx="1" type="body"/>
          </p:nvPr>
        </p:nvSpPr>
        <p:spPr>
          <a:xfrm>
            <a:off x="311700" y="1171600"/>
            <a:ext cx="8520600" cy="3397200"/>
          </a:xfrm>
          <a:prstGeom prst="rect">
            <a:avLst/>
          </a:prstGeom>
        </p:spPr>
        <p:txBody>
          <a:bodyPr anchorCtr="0" anchor="t" bIns="91425" lIns="91425" rIns="91425" tIns="91425">
            <a:noAutofit/>
          </a:bodyPr>
          <a:lstStyle/>
          <a:p>
            <a:pPr indent="-228600" lvl="0" marL="457200" rtl="0">
              <a:lnSpc>
                <a:spcPct val="150000"/>
              </a:lnSpc>
              <a:spcBef>
                <a:spcPts val="0"/>
              </a:spcBef>
              <a:spcAft>
                <a:spcPts val="0"/>
              </a:spcAft>
              <a:buFont typeface="Times New Roman"/>
              <a:buAutoNum type="arabicPeriod"/>
            </a:pPr>
            <a:r>
              <a:rPr lang="en">
                <a:latin typeface="Times New Roman"/>
                <a:ea typeface="Times New Roman"/>
                <a:cs typeface="Times New Roman"/>
                <a:sym typeface="Times New Roman"/>
              </a:rPr>
              <a:t>Torture was definitely a usual thing that occurred when humans were in the presence of Grendel, an obvious monster.</a:t>
            </a:r>
          </a:p>
          <a:p>
            <a:pPr indent="-228600" lvl="0" marL="457200" rtl="0">
              <a:lnSpc>
                <a:spcPct val="150000"/>
              </a:lnSpc>
              <a:spcBef>
                <a:spcPts val="0"/>
              </a:spcBef>
              <a:spcAft>
                <a:spcPts val="0"/>
              </a:spcAft>
              <a:buFont typeface="Times New Roman"/>
              <a:buAutoNum type="arabicPeriod"/>
            </a:pPr>
            <a:r>
              <a:rPr lang="en">
                <a:latin typeface="Times New Roman"/>
                <a:ea typeface="Times New Roman"/>
                <a:cs typeface="Times New Roman"/>
                <a:sym typeface="Times New Roman"/>
              </a:rPr>
              <a:t>Being by himself for a long time, I think that it makes sense that Grendel would tend to think for himself and feel as though he was responsible for his own actions because how else could a poor, lonely child grow up? </a:t>
            </a:r>
          </a:p>
          <a:p>
            <a:pPr indent="-228600" lvl="0" marL="457200" rtl="0">
              <a:lnSpc>
                <a:spcPct val="150000"/>
              </a:lnSpc>
              <a:spcBef>
                <a:spcPts val="0"/>
              </a:spcBef>
              <a:spcAft>
                <a:spcPts val="0"/>
              </a:spcAft>
              <a:buFont typeface="Times New Roman"/>
              <a:buAutoNum type="arabicPeriod"/>
            </a:pPr>
            <a:r>
              <a:rPr lang="en">
                <a:latin typeface="Times New Roman"/>
                <a:ea typeface="Times New Roman"/>
                <a:cs typeface="Times New Roman"/>
                <a:sym typeface="Times New Roman"/>
              </a:rPr>
              <a:t>There is only one way to characterize Grendel, and that is as always evil. From all of his heart-breaking actions that he does throughout the book he does it in an evil manner. </a:t>
            </a:r>
          </a:p>
          <a:p>
            <a:pPr lvl="0" rtl="0">
              <a:lnSpc>
                <a:spcPct val="150000"/>
              </a:lnSpc>
              <a:spcBef>
                <a:spcPts val="0"/>
              </a:spcBef>
              <a:spcAft>
                <a:spcPts val="0"/>
              </a:spcAft>
              <a:buClr>
                <a:schemeClr val="dk1"/>
              </a:buClr>
              <a:buSzPct val="91666"/>
              <a:buFont typeface="Arial"/>
              <a:buNone/>
            </a:pPr>
            <a:r>
              <a:t/>
            </a:r>
            <a:endParaRPr sz="12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Open your journal or grab one paragraph from your current draft</a:t>
            </a:r>
          </a:p>
        </p:txBody>
      </p:sp>
      <p:sp>
        <p:nvSpPr>
          <p:cNvPr id="122" name="Shape 122"/>
          <p:cNvSpPr txBox="1"/>
          <p:nvPr>
            <p:ph idx="1" type="body"/>
          </p:nvPr>
        </p:nvSpPr>
        <p:spPr>
          <a:xfrm>
            <a:off x="311700" y="1682125"/>
            <a:ext cx="8520600" cy="2886600"/>
          </a:xfrm>
          <a:prstGeom prst="rect">
            <a:avLst/>
          </a:prstGeom>
        </p:spPr>
        <p:txBody>
          <a:bodyPr anchorCtr="0" anchor="t" bIns="91425" lIns="91425" rIns="91425" tIns="91425">
            <a:noAutofit/>
          </a:bodyPr>
          <a:lstStyle/>
          <a:p>
            <a:pPr indent="-228600" lvl="0" marL="457200" rtl="0">
              <a:spcBef>
                <a:spcPts val="0"/>
              </a:spcBef>
              <a:buAutoNum type="arabicPeriod"/>
            </a:pPr>
            <a:r>
              <a:rPr lang="en" u="sng"/>
              <a:t>Underline</a:t>
            </a:r>
            <a:r>
              <a:rPr lang="en"/>
              <a:t> anywhere you use </a:t>
            </a:r>
            <a:r>
              <a:rPr lang="en"/>
              <a:t>unnecessary</a:t>
            </a:r>
            <a:r>
              <a:rPr lang="en"/>
              <a:t> words</a:t>
            </a:r>
          </a:p>
          <a:p>
            <a:pPr indent="-228600" lvl="0" marL="457200" rtl="0">
              <a:spcBef>
                <a:spcPts val="0"/>
              </a:spcBef>
              <a:buAutoNum type="arabicPeriod"/>
            </a:pPr>
            <a:r>
              <a:rPr i="1" lang="en"/>
              <a:t>Circle</a:t>
            </a:r>
            <a:r>
              <a:rPr lang="en"/>
              <a:t> anywhere you put yourself into the work “I,” “we,” “my,” “In my opinion,” “I believe,” “When I first saw/read…”</a:t>
            </a:r>
          </a:p>
          <a:p>
            <a:pPr indent="-228600" lvl="0" marL="457200" rtl="0">
              <a:spcBef>
                <a:spcPts val="0"/>
              </a:spcBef>
              <a:buAutoNum type="arabicPeriod"/>
            </a:pPr>
            <a:r>
              <a:rPr b="1" lang="en"/>
              <a:t>Box</a:t>
            </a:r>
            <a:r>
              <a:rPr lang="en"/>
              <a:t> anywhere you use emotional language (language that looks for pity, sympathy, etc.  Ex: “Baby monster Grendel”)</a:t>
            </a:r>
          </a:p>
          <a:p>
            <a:pPr indent="-228600" lvl="0" marL="457200" rtl="0">
              <a:spcBef>
                <a:spcPts val="0"/>
              </a:spcBef>
              <a:buAutoNum type="arabicPeriod"/>
            </a:pPr>
            <a:r>
              <a:rPr lang="en"/>
              <a:t>After you have done so, rewrite your paragraph to exclude those phrases.</a:t>
            </a:r>
          </a:p>
          <a:p>
            <a:pPr indent="-228600" lvl="0" marL="457200" rtl="0">
              <a:spcBef>
                <a:spcPts val="0"/>
              </a:spcBef>
              <a:buAutoNum type="arabicPeriod"/>
            </a:pPr>
            <a:r>
              <a:rPr lang="en"/>
              <a:t>Have a peer check it, then have Ms. Peel check it</a:t>
            </a:r>
          </a:p>
          <a:p>
            <a:pPr indent="-228600" lvl="1" marL="914400">
              <a:spcBef>
                <a:spcPts val="0"/>
              </a:spcBef>
              <a:buAutoNum type="alphaLcPeriod"/>
            </a:pPr>
            <a:r>
              <a:rPr lang="en"/>
              <a:t>THIS WILL GO IN THE GRADE BOOK</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Thesis Statement Reminders</a:t>
            </a:r>
          </a:p>
        </p:txBody>
      </p:sp>
      <p:sp>
        <p:nvSpPr>
          <p:cNvPr id="128" name="Shape 128"/>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lnSpc>
                <a:spcPct val="100000"/>
              </a:lnSpc>
              <a:spcBef>
                <a:spcPts val="0"/>
              </a:spcBef>
              <a:spcAft>
                <a:spcPts val="0"/>
              </a:spcAft>
              <a:buNone/>
            </a:pPr>
            <a:r>
              <a:rPr lang="en"/>
              <a:t>A thesis:</a:t>
            </a:r>
          </a:p>
          <a:p>
            <a:pPr indent="-317500" lvl="0" marL="457200" rtl="0">
              <a:lnSpc>
                <a:spcPct val="100000"/>
              </a:lnSpc>
              <a:spcBef>
                <a:spcPts val="0"/>
              </a:spcBef>
              <a:spcAft>
                <a:spcPts val="0"/>
              </a:spcAft>
              <a:buSzPct val="100000"/>
            </a:pPr>
            <a:r>
              <a:rPr lang="en" sz="1400"/>
              <a:t>tells the reader how you will interpret the significance of the subject matter under discussion.</a:t>
            </a:r>
            <a:br>
              <a:rPr lang="en" sz="1400"/>
            </a:br>
            <a:r>
              <a:rPr lang="en" sz="1400"/>
              <a:t>is a road map for the paper; in other words, it tells the reader what to expect from the rest of the paper.</a:t>
            </a:r>
          </a:p>
          <a:p>
            <a:pPr indent="-317500" lvl="0" marL="457200" rtl="0">
              <a:lnSpc>
                <a:spcPct val="100000"/>
              </a:lnSpc>
              <a:spcBef>
                <a:spcPts val="0"/>
              </a:spcBef>
              <a:spcAft>
                <a:spcPts val="0"/>
              </a:spcAft>
              <a:buSzPct val="100000"/>
            </a:pPr>
            <a:r>
              <a:rPr lang="en" sz="1400"/>
              <a:t>directly answers the question asked of you. A thesis is an interpretation of a question or subject, not the subject itself. </a:t>
            </a:r>
          </a:p>
          <a:p>
            <a:pPr indent="-317500" lvl="0" marL="457200" rtl="0">
              <a:lnSpc>
                <a:spcPct val="100000"/>
              </a:lnSpc>
              <a:spcBef>
                <a:spcPts val="0"/>
              </a:spcBef>
              <a:spcAft>
                <a:spcPts val="0"/>
              </a:spcAft>
              <a:buSzPct val="100000"/>
            </a:pPr>
            <a:r>
              <a:rPr lang="en" sz="1400"/>
              <a:t>The subject, or topic, of an essay might be World War II or Moby Dick; a thesis must then offer a way to understand the war or the novel.</a:t>
            </a:r>
          </a:p>
          <a:p>
            <a:pPr indent="-317500" lvl="0" marL="457200" rtl="0">
              <a:lnSpc>
                <a:spcPct val="100000"/>
              </a:lnSpc>
              <a:spcBef>
                <a:spcPts val="0"/>
              </a:spcBef>
              <a:spcAft>
                <a:spcPts val="0"/>
              </a:spcAft>
              <a:buSzPct val="100000"/>
            </a:pPr>
            <a:r>
              <a:rPr lang="en" sz="1400"/>
              <a:t>makes a claim that others might dispute.</a:t>
            </a:r>
          </a:p>
          <a:p>
            <a:pPr indent="-317500" lvl="0" marL="457200">
              <a:lnSpc>
                <a:spcPct val="100000"/>
              </a:lnSpc>
              <a:spcBef>
                <a:spcPts val="0"/>
              </a:spcBef>
              <a:spcAft>
                <a:spcPts val="0"/>
              </a:spcAft>
              <a:buSzPct val="100000"/>
            </a:pPr>
            <a:r>
              <a:rPr lang="en" sz="1400"/>
              <a:t>is usually a single sentence near the beginning of your paper (most often, at the end of the first paragraph) that presents your argument to the reader. The rest of the paper, the body of the essay, gathers and organizes evidence that will persuade the reader of the logic of your interpretation.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Integrating quotes</a:t>
            </a:r>
          </a:p>
        </p:txBody>
      </p:sp>
      <p:sp>
        <p:nvSpPr>
          <p:cNvPr id="67" name="Shape 67"/>
          <p:cNvSpPr txBox="1"/>
          <p:nvPr>
            <p:ph idx="1" type="body"/>
          </p:nvPr>
        </p:nvSpPr>
        <p:spPr>
          <a:xfrm>
            <a:off x="311700" y="911925"/>
            <a:ext cx="8520600" cy="2737500"/>
          </a:xfrm>
          <a:prstGeom prst="rect">
            <a:avLst/>
          </a:prstGeom>
        </p:spPr>
        <p:txBody>
          <a:bodyPr anchorCtr="0" anchor="t" bIns="91425" lIns="91425" rIns="91425" tIns="91425">
            <a:noAutofit/>
          </a:bodyPr>
          <a:lstStyle/>
          <a:p>
            <a:pPr lvl="0" rtl="0">
              <a:spcBef>
                <a:spcPts val="0"/>
              </a:spcBef>
              <a:spcAft>
                <a:spcPts val="0"/>
              </a:spcAft>
              <a:buClr>
                <a:schemeClr val="dk1"/>
              </a:buClr>
              <a:buSzPct val="61111"/>
              <a:buFont typeface="Arial"/>
              <a:buNone/>
            </a:pPr>
            <a:r>
              <a:rPr lang="en">
                <a:latin typeface="Times New Roman"/>
                <a:ea typeface="Times New Roman"/>
                <a:cs typeface="Times New Roman"/>
                <a:sym typeface="Times New Roman"/>
              </a:rPr>
              <a:t>When integrating quotes, you must:</a:t>
            </a:r>
          </a:p>
          <a:p>
            <a:pPr indent="-228600" lvl="0" marL="457200" rtl="0">
              <a:spcBef>
                <a:spcPts val="0"/>
              </a:spcBef>
              <a:spcAft>
                <a:spcPts val="0"/>
              </a:spcAft>
              <a:buFont typeface="Times New Roman"/>
              <a:buChar char="●"/>
            </a:pPr>
            <a:r>
              <a:rPr lang="en">
                <a:latin typeface="Times New Roman"/>
                <a:ea typeface="Times New Roman"/>
                <a:cs typeface="Times New Roman"/>
                <a:sym typeface="Times New Roman"/>
              </a:rPr>
              <a:t>Introduce or explain the quote: you have to explain the quote, telling the reader why you are using it.  Great student examples:</a:t>
            </a:r>
          </a:p>
          <a:p>
            <a:pPr indent="-342900" lvl="1" marL="914400" rtl="0">
              <a:lnSpc>
                <a:spcPct val="115000"/>
              </a:lnSpc>
              <a:spcBef>
                <a:spcPts val="0"/>
              </a:spcBef>
              <a:spcAft>
                <a:spcPts val="0"/>
              </a:spcAft>
              <a:buSzPct val="100000"/>
              <a:buFont typeface="Times New Roman"/>
              <a:buChar char="○"/>
            </a:pPr>
            <a:r>
              <a:rPr lang="en" sz="1800">
                <a:solidFill>
                  <a:srgbClr val="222222"/>
                </a:solidFill>
                <a:latin typeface="Times New Roman"/>
                <a:ea typeface="Times New Roman"/>
                <a:cs typeface="Times New Roman"/>
                <a:sym typeface="Times New Roman"/>
              </a:rPr>
              <a:t>At this point in Grendel’s life he was wandering through the woods thinking about his place in the world. As Grendel entered the cave of the dragon, the dragon said “‘We’ve been expecting you’” (Gardner, 58).</a:t>
            </a:r>
          </a:p>
          <a:p>
            <a:pPr indent="-342900" lvl="1" marL="914400" rtl="0">
              <a:lnSpc>
                <a:spcPct val="115000"/>
              </a:lnSpc>
              <a:spcBef>
                <a:spcPts val="0"/>
              </a:spcBef>
              <a:spcAft>
                <a:spcPts val="0"/>
              </a:spcAft>
              <a:buClr>
                <a:srgbClr val="222222"/>
              </a:buClr>
              <a:buSzPct val="100000"/>
              <a:buFont typeface="Times New Roman"/>
              <a:buChar char="○"/>
            </a:pPr>
            <a:r>
              <a:rPr lang="en" sz="1800">
                <a:latin typeface="Times New Roman"/>
                <a:ea typeface="Times New Roman"/>
                <a:cs typeface="Times New Roman"/>
                <a:sym typeface="Times New Roman"/>
              </a:rPr>
              <a:t> The dragon even pointed out Grendel’s childishness, causing Grendel to reflect on his own naivete: “In some way I couldn’t explain, I knew that his scorn of my childish credulity was right.” (Gardener, 75).</a:t>
            </a:r>
          </a:p>
          <a:p>
            <a:pPr indent="-228600" lvl="0" marL="457200" rtl="0">
              <a:spcBef>
                <a:spcPts val="0"/>
              </a:spcBef>
              <a:spcAft>
                <a:spcPts val="0"/>
              </a:spcAft>
              <a:buFont typeface="Times New Roman"/>
              <a:buChar char="●"/>
            </a:pPr>
            <a:r>
              <a:rPr lang="en">
                <a:latin typeface="Times New Roman"/>
                <a:ea typeface="Times New Roman"/>
                <a:cs typeface="Times New Roman"/>
                <a:sym typeface="Times New Roman"/>
              </a:rPr>
              <a:t>DO NOT SIMPLY DROP IN THE QUOTE.  </a:t>
            </a:r>
          </a:p>
          <a:p>
            <a:pPr indent="-228600" lvl="0" marL="457200" rtl="0">
              <a:spcBef>
                <a:spcPts val="0"/>
              </a:spcBef>
              <a:spcAft>
                <a:spcPts val="0"/>
              </a:spcAft>
              <a:buFont typeface="Times New Roman"/>
              <a:buChar char="●"/>
            </a:pPr>
            <a:r>
              <a:rPr lang="en">
                <a:latin typeface="Times New Roman"/>
                <a:ea typeface="Times New Roman"/>
                <a:cs typeface="Times New Roman"/>
                <a:sym typeface="Times New Roman"/>
              </a:rPr>
              <a:t>See handout for additional help</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Go to your current draft</a:t>
            </a:r>
          </a:p>
        </p:txBody>
      </p:sp>
      <p:sp>
        <p:nvSpPr>
          <p:cNvPr id="73" name="Shape 73"/>
          <p:cNvSpPr txBox="1"/>
          <p:nvPr>
            <p:ph idx="1" type="body"/>
          </p:nvPr>
        </p:nvSpPr>
        <p:spPr>
          <a:xfrm>
            <a:off x="311700" y="1162425"/>
            <a:ext cx="7548300" cy="3397200"/>
          </a:xfrm>
          <a:prstGeom prst="rect">
            <a:avLst/>
          </a:prstGeom>
        </p:spPr>
        <p:txBody>
          <a:bodyPr anchorCtr="0" anchor="t" bIns="91425" lIns="91425" rIns="91425" tIns="91425">
            <a:noAutofit/>
          </a:bodyPr>
          <a:lstStyle/>
          <a:p>
            <a:pPr indent="-228600" lvl="0" marL="457200" rtl="0">
              <a:spcBef>
                <a:spcPts val="0"/>
              </a:spcBef>
              <a:buAutoNum type="arabicPeriod"/>
            </a:pPr>
            <a:r>
              <a:rPr lang="en"/>
              <a:t>Identify three quotes.</a:t>
            </a:r>
          </a:p>
          <a:p>
            <a:pPr indent="-228600" lvl="0" marL="457200" rtl="0">
              <a:spcBef>
                <a:spcPts val="0"/>
              </a:spcBef>
              <a:buAutoNum type="arabicPeriod"/>
            </a:pPr>
            <a:r>
              <a:rPr lang="en"/>
              <a:t>Do you introduce them?  Are thy MLA formatted with </a:t>
            </a:r>
            <a:r>
              <a:rPr lang="en"/>
              <a:t>in text</a:t>
            </a:r>
            <a:r>
              <a:rPr lang="en"/>
              <a:t> citations and block quoted if needed?  Are quotes within quotes formatted correctly?  Do you explain them?</a:t>
            </a:r>
          </a:p>
          <a:p>
            <a:pPr indent="-228600" lvl="0" marL="457200" rtl="0">
              <a:spcBef>
                <a:spcPts val="0"/>
              </a:spcBef>
              <a:buAutoNum type="arabicPeriod"/>
            </a:pPr>
            <a:r>
              <a:rPr lang="en"/>
              <a:t>Edit the three quotes you identified.  Have a peer check them.</a:t>
            </a:r>
          </a:p>
          <a:p>
            <a:pPr indent="-228600" lvl="0" marL="457200">
              <a:spcBef>
                <a:spcPts val="0"/>
              </a:spcBef>
              <a:buAutoNum type="arabicPeriod"/>
            </a:pPr>
            <a:r>
              <a:rPr lang="en"/>
              <a:t>After your peer has checked them, have Ms. Peel look over them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613200"/>
          </a:xfrm>
          <a:prstGeom prst="rect">
            <a:avLst/>
          </a:prstGeom>
        </p:spPr>
        <p:txBody>
          <a:bodyPr anchorCtr="0" anchor="t" bIns="91425" lIns="91425" rIns="91425" tIns="91425">
            <a:noAutofit/>
          </a:bodyPr>
          <a:lstStyle/>
          <a:p>
            <a:pPr lvl="0" rtl="0">
              <a:spcBef>
                <a:spcPts val="0"/>
              </a:spcBef>
              <a:buNone/>
            </a:pPr>
            <a:r>
              <a:rPr lang="en"/>
              <a:t>MLA Formatting</a:t>
            </a:r>
          </a:p>
        </p:txBody>
      </p:sp>
      <p:sp>
        <p:nvSpPr>
          <p:cNvPr id="79" name="Shape 79"/>
          <p:cNvSpPr txBox="1"/>
          <p:nvPr>
            <p:ph idx="1" type="body"/>
          </p:nvPr>
        </p:nvSpPr>
        <p:spPr>
          <a:xfrm>
            <a:off x="311700" y="1058225"/>
            <a:ext cx="8520600" cy="3510600"/>
          </a:xfrm>
          <a:prstGeom prst="rect">
            <a:avLst/>
          </a:prstGeom>
        </p:spPr>
        <p:txBody>
          <a:bodyPr anchorCtr="0" anchor="t" bIns="91425" lIns="91425" rIns="91425" tIns="91425">
            <a:noAutofit/>
          </a:bodyPr>
          <a:lstStyle/>
          <a:p>
            <a:pPr lvl="0" rtl="0">
              <a:lnSpc>
                <a:spcPct val="100000"/>
              </a:lnSpc>
              <a:spcBef>
                <a:spcPts val="1000"/>
              </a:spcBef>
              <a:spcAft>
                <a:spcPts val="1000"/>
              </a:spcAft>
              <a:buNone/>
            </a:pPr>
            <a:r>
              <a:rPr lang="en">
                <a:latin typeface="Times New Roman"/>
                <a:ea typeface="Times New Roman"/>
                <a:cs typeface="Times New Roman"/>
                <a:sym typeface="Times New Roman"/>
              </a:rPr>
              <a:t>Group 1: What does the overall MLA formatting look like?  What is the font and size?  How are the lines spaced?  What does the header look like? Where does the title go? </a:t>
            </a:r>
          </a:p>
          <a:p>
            <a:pPr lvl="0" rtl="0">
              <a:lnSpc>
                <a:spcPct val="100000"/>
              </a:lnSpc>
              <a:spcBef>
                <a:spcPts val="1000"/>
              </a:spcBef>
              <a:spcAft>
                <a:spcPts val="1000"/>
              </a:spcAft>
              <a:buNone/>
            </a:pPr>
            <a:r>
              <a:rPr lang="en">
                <a:latin typeface="Times New Roman"/>
                <a:ea typeface="Times New Roman"/>
                <a:cs typeface="Times New Roman"/>
                <a:sym typeface="Times New Roman"/>
              </a:rPr>
              <a:t>Group 2: What does the works cited page look like?  What order do the citations go in? What does a general book citation look like?  Website?  Journal? Interview?</a:t>
            </a:r>
          </a:p>
          <a:p>
            <a:pPr lvl="0" rtl="0">
              <a:lnSpc>
                <a:spcPct val="100000"/>
              </a:lnSpc>
              <a:spcBef>
                <a:spcPts val="1000"/>
              </a:spcBef>
              <a:spcAft>
                <a:spcPts val="1000"/>
              </a:spcAft>
              <a:buNone/>
            </a:pPr>
            <a:r>
              <a:rPr lang="en">
                <a:latin typeface="Times New Roman"/>
                <a:ea typeface="Times New Roman"/>
                <a:cs typeface="Times New Roman"/>
                <a:sym typeface="Times New Roman"/>
              </a:rPr>
              <a:t>Group 3: What are in-text citations?  Where do they go?  How are they formatted?</a:t>
            </a:r>
          </a:p>
          <a:p>
            <a:pPr lvl="0" rtl="0">
              <a:lnSpc>
                <a:spcPct val="100000"/>
              </a:lnSpc>
              <a:spcBef>
                <a:spcPts val="1000"/>
              </a:spcBef>
              <a:spcAft>
                <a:spcPts val="1000"/>
              </a:spcAft>
              <a:buNone/>
            </a:pPr>
            <a:r>
              <a:rPr lang="en">
                <a:latin typeface="Times New Roman"/>
                <a:ea typeface="Times New Roman"/>
                <a:cs typeface="Times New Roman"/>
                <a:sym typeface="Times New Roman"/>
              </a:rPr>
              <a:t>Group 4: What are block quotes?  When do you use them?  How are they formatted differently from other quotes?</a:t>
            </a:r>
          </a:p>
          <a:p>
            <a:pPr lvl="0" rtl="0">
              <a:lnSpc>
                <a:spcPct val="100000"/>
              </a:lnSpc>
              <a:spcBef>
                <a:spcPts val="1000"/>
              </a:spcBef>
              <a:spcAft>
                <a:spcPts val="1000"/>
              </a:spcAft>
              <a:buNone/>
            </a:pPr>
            <a:r>
              <a:rPr lang="en">
                <a:latin typeface="Times New Roman"/>
                <a:ea typeface="Times New Roman"/>
                <a:cs typeface="Times New Roman"/>
                <a:sym typeface="Times New Roman"/>
              </a:rPr>
              <a:t>Group 5: When quoting different works, do you format poetry different than prose?  If so, what are the main differences?  How are poems formatted differently in block quotes than prose?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MLA Pointers</a:t>
            </a:r>
          </a:p>
        </p:txBody>
      </p:sp>
      <p:sp>
        <p:nvSpPr>
          <p:cNvPr id="85" name="Shape 85"/>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a:t>Found by YOU at Purdue OWL</a:t>
            </a:r>
          </a:p>
          <a:p>
            <a:pPr lvl="0">
              <a:spcBef>
                <a:spcPts val="0"/>
              </a:spcBef>
              <a:buNone/>
            </a:pPr>
            <a:r>
              <a:rPr lang="en"/>
              <a:t>Group 1: </a:t>
            </a:r>
          </a:p>
          <a:p>
            <a:pPr lvl="0">
              <a:spcBef>
                <a:spcPts val="0"/>
              </a:spcBef>
              <a:buNone/>
            </a:pPr>
            <a:r>
              <a:rPr lang="en"/>
              <a:t>Group 2:</a:t>
            </a:r>
          </a:p>
          <a:p>
            <a:pPr lvl="0">
              <a:spcBef>
                <a:spcPts val="0"/>
              </a:spcBef>
              <a:buNone/>
            </a:pPr>
            <a:r>
              <a:rPr lang="en"/>
              <a:t>Group 3:</a:t>
            </a:r>
          </a:p>
          <a:p>
            <a:pPr lvl="0">
              <a:spcBef>
                <a:spcPts val="0"/>
              </a:spcBef>
              <a:buNone/>
            </a:pPr>
            <a:r>
              <a:rPr lang="en"/>
              <a:t>Group 4:</a:t>
            </a:r>
          </a:p>
          <a:p>
            <a:pPr lvl="0">
              <a:spcBef>
                <a:spcPts val="0"/>
              </a:spcBef>
              <a:buNone/>
            </a:pPr>
            <a:r>
              <a:rPr lang="en"/>
              <a:t>Group 5:</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t/>
            </a:r>
            <a:endParaRPr/>
          </a:p>
        </p:txBody>
      </p:sp>
      <p:sp>
        <p:nvSpPr>
          <p:cNvPr id="91" name="Shape 91"/>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t/>
            </a:r>
            <a:endParaRPr/>
          </a:p>
        </p:txBody>
      </p:sp>
      <p:pic>
        <p:nvPicPr>
          <p:cNvPr id="92" name="Shape 92"/>
          <p:cNvPicPr preferRelativeResize="0"/>
          <p:nvPr/>
        </p:nvPicPr>
        <p:blipFill rotWithShape="1">
          <a:blip r:embed="rId3">
            <a:alphaModFix/>
          </a:blip>
          <a:srcRect b="5476" l="-1150" r="1150" t="5467"/>
          <a:stretch/>
        </p:blipFill>
        <p:spPr>
          <a:xfrm>
            <a:off x="2046499" y="0"/>
            <a:ext cx="5258314"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solidFill>
                  <a:srgbClr val="000000"/>
                </a:solidFill>
              </a:rPr>
              <a:t>Academic Tone</a:t>
            </a:r>
          </a:p>
        </p:txBody>
      </p:sp>
      <p:sp>
        <p:nvSpPr>
          <p:cNvPr id="98" name="Shape 98"/>
          <p:cNvSpPr txBox="1"/>
          <p:nvPr>
            <p:ph idx="1" type="body"/>
          </p:nvPr>
        </p:nvSpPr>
        <p:spPr>
          <a:xfrm>
            <a:off x="311700" y="1171600"/>
            <a:ext cx="8520600" cy="3397200"/>
          </a:xfrm>
          <a:prstGeom prst="rect">
            <a:avLst/>
          </a:prstGeom>
        </p:spPr>
        <p:txBody>
          <a:bodyPr anchorCtr="0" anchor="t" bIns="91425" lIns="91425" rIns="91425" tIns="91425">
            <a:noAutofit/>
          </a:bodyPr>
          <a:lstStyle/>
          <a:p>
            <a:pPr lvl="0" rtl="0">
              <a:spcBef>
                <a:spcPts val="0"/>
              </a:spcBef>
              <a:spcAft>
                <a:spcPts val="800"/>
              </a:spcAft>
              <a:buClr>
                <a:schemeClr val="dk1"/>
              </a:buClr>
              <a:buSzPct val="45833"/>
              <a:buFont typeface="Arial"/>
              <a:buNone/>
            </a:pPr>
            <a:r>
              <a:rPr i="1" lang="en" sz="2400">
                <a:latin typeface="Times New Roman"/>
                <a:ea typeface="Times New Roman"/>
                <a:cs typeface="Times New Roman"/>
                <a:sym typeface="Times New Roman"/>
              </a:rPr>
              <a:t>Tone</a:t>
            </a:r>
            <a:r>
              <a:rPr lang="en" sz="2400">
                <a:latin typeface="Times New Roman"/>
                <a:ea typeface="Times New Roman"/>
                <a:cs typeface="Times New Roman"/>
                <a:sym typeface="Times New Roman"/>
              </a:rPr>
              <a:t> refers to the writer's voice in a written work. It is what the reader or hearer might perceive as the writer's attitude, bias, or personality. Many academic writers mistake a scholarly tone for dull, boring language or a mixture of jargon and multisyllabic, "intelligent-sounding" words. Academic writing, however, does not need to be complicated nor lacking in style; </a:t>
            </a:r>
            <a:r>
              <a:rPr b="1" lang="en" sz="2400">
                <a:latin typeface="Times New Roman"/>
                <a:ea typeface="Times New Roman"/>
                <a:cs typeface="Times New Roman"/>
                <a:sym typeface="Times New Roman"/>
              </a:rPr>
              <a:t>instead, it can be both engaging and clear.</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Awesome Student Example</a:t>
            </a:r>
          </a:p>
        </p:txBody>
      </p:sp>
      <p:sp>
        <p:nvSpPr>
          <p:cNvPr id="104" name="Shape 104"/>
          <p:cNvSpPr txBox="1"/>
          <p:nvPr>
            <p:ph idx="1" type="body"/>
          </p:nvPr>
        </p:nvSpPr>
        <p:spPr>
          <a:xfrm>
            <a:off x="311700" y="962775"/>
            <a:ext cx="8520600" cy="3606000"/>
          </a:xfrm>
          <a:prstGeom prst="rect">
            <a:avLst/>
          </a:prstGeom>
        </p:spPr>
        <p:txBody>
          <a:bodyPr anchorCtr="0" anchor="t" bIns="91425" lIns="91425" rIns="91425" tIns="91425">
            <a:noAutofit/>
          </a:bodyPr>
          <a:lstStyle/>
          <a:p>
            <a:pPr indent="457200" lvl="0" rtl="0">
              <a:lnSpc>
                <a:spcPct val="150000"/>
              </a:lnSpc>
              <a:spcBef>
                <a:spcPts val="0"/>
              </a:spcBef>
              <a:spcAft>
                <a:spcPts val="0"/>
              </a:spcAft>
              <a:buNone/>
            </a:pPr>
            <a:r>
              <a:rPr lang="en" sz="1400">
                <a:latin typeface="Times New Roman"/>
                <a:ea typeface="Times New Roman"/>
                <a:cs typeface="Times New Roman"/>
                <a:sym typeface="Times New Roman"/>
              </a:rPr>
              <a:t>The lack of guidance and companionship throughout Grendel’s childhood sparked his frustrations. He constantly sought companionship and help from his mother, and although she cared for him, she never delivered.  Grendel says early in the novel that</a:t>
            </a:r>
          </a:p>
          <a:p>
            <a:pPr indent="457200" lvl="0" marL="0" rtl="0">
              <a:lnSpc>
                <a:spcPct val="150000"/>
              </a:lnSpc>
              <a:spcBef>
                <a:spcPts val="0"/>
              </a:spcBef>
              <a:spcAft>
                <a:spcPts val="0"/>
              </a:spcAft>
              <a:buNone/>
            </a:pPr>
            <a:r>
              <a:rPr lang="en" sz="1400">
                <a:latin typeface="Times New Roman"/>
                <a:ea typeface="Times New Roman"/>
                <a:cs typeface="Times New Roman"/>
                <a:sym typeface="Times New Roman"/>
              </a:rPr>
              <a:t>When her strange eyes burned into me, it did not seem quite sure. I was intensely aware of where I sat, the </a:t>
            </a:r>
          </a:p>
          <a:p>
            <a:pPr indent="457200" lvl="0" marL="0" rtl="0">
              <a:lnSpc>
                <a:spcPct val="150000"/>
              </a:lnSpc>
              <a:spcBef>
                <a:spcPts val="0"/>
              </a:spcBef>
              <a:spcAft>
                <a:spcPts val="0"/>
              </a:spcAft>
              <a:buNone/>
            </a:pPr>
            <a:r>
              <a:rPr lang="en" sz="1400">
                <a:latin typeface="Times New Roman"/>
                <a:ea typeface="Times New Roman"/>
                <a:cs typeface="Times New Roman"/>
                <a:sym typeface="Times New Roman"/>
              </a:rPr>
              <a:t>volume of darkness I displaced, the shiny-smooth span of packed dirt between us, and the shocking </a:t>
            </a:r>
          </a:p>
          <a:p>
            <a:pPr indent="457200" lvl="0" marL="0" rtl="0">
              <a:lnSpc>
                <a:spcPct val="150000"/>
              </a:lnSpc>
              <a:spcBef>
                <a:spcPts val="0"/>
              </a:spcBef>
              <a:spcAft>
                <a:spcPts val="0"/>
              </a:spcAft>
              <a:buNone/>
            </a:pPr>
            <a:r>
              <a:rPr lang="en" sz="1400">
                <a:latin typeface="Times New Roman"/>
                <a:ea typeface="Times New Roman"/>
                <a:cs typeface="Times New Roman"/>
                <a:sym typeface="Times New Roman"/>
              </a:rPr>
              <a:t>separateness from me in my mama’s eyes. I would feel, all at once, alone and ugly, almost—as if I’d dirtied </a:t>
            </a:r>
          </a:p>
          <a:p>
            <a:pPr indent="457200" lvl="0" marL="0" rtl="0">
              <a:lnSpc>
                <a:spcPct val="150000"/>
              </a:lnSpc>
              <a:spcBef>
                <a:spcPts val="0"/>
              </a:spcBef>
              <a:spcAft>
                <a:spcPts val="0"/>
              </a:spcAft>
              <a:buNone/>
            </a:pPr>
            <a:r>
              <a:rPr lang="en" sz="1400">
                <a:latin typeface="Times New Roman"/>
                <a:ea typeface="Times New Roman"/>
                <a:cs typeface="Times New Roman"/>
                <a:sym typeface="Times New Roman"/>
              </a:rPr>
              <a:t>myself—obscene (Gardener, 17). </a:t>
            </a:r>
          </a:p>
          <a:p>
            <a:pPr indent="-69850" lvl="0" marL="0" rtl="0">
              <a:lnSpc>
                <a:spcPct val="150000"/>
              </a:lnSpc>
              <a:spcBef>
                <a:spcPts val="0"/>
              </a:spcBef>
              <a:spcAft>
                <a:spcPts val="0"/>
              </a:spcAft>
              <a:buClr>
                <a:schemeClr val="dk1"/>
              </a:buClr>
              <a:buSzPct val="78571"/>
              <a:buFont typeface="Arial"/>
              <a:buNone/>
            </a:pPr>
            <a:r>
              <a:rPr lang="en" sz="1400">
                <a:latin typeface="Times New Roman"/>
                <a:ea typeface="Times New Roman"/>
                <a:cs typeface="Times New Roman"/>
                <a:sym typeface="Times New Roman"/>
              </a:rPr>
              <a:t>He displays his dissatisfaction with the way his mother treats him here. She was distant, and made him feel wrong. This lack of guidance made him out to be a naive and socially strange adult.</a:t>
            </a:r>
          </a:p>
          <a:p>
            <a:pPr lvl="0">
              <a:spcBef>
                <a:spcPts val="0"/>
              </a:spcBef>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Characteristics of Academic Tone</a:t>
            </a:r>
          </a:p>
        </p:txBody>
      </p:sp>
      <p:sp>
        <p:nvSpPr>
          <p:cNvPr id="110" name="Shape 110"/>
          <p:cNvSpPr txBox="1"/>
          <p:nvPr>
            <p:ph idx="1" type="body"/>
          </p:nvPr>
        </p:nvSpPr>
        <p:spPr>
          <a:xfrm>
            <a:off x="311700" y="1171600"/>
            <a:ext cx="8520600" cy="3397200"/>
          </a:xfrm>
          <a:prstGeom prst="rect">
            <a:avLst/>
          </a:prstGeom>
        </p:spPr>
        <p:txBody>
          <a:bodyPr anchorCtr="0" anchor="t" bIns="91425" lIns="91425" rIns="91425" tIns="91425">
            <a:noAutofit/>
          </a:bodyPr>
          <a:lstStyle/>
          <a:p>
            <a:pPr lvl="0" rtl="0">
              <a:spcBef>
                <a:spcPts val="0"/>
              </a:spcBef>
              <a:spcAft>
                <a:spcPts val="800"/>
              </a:spcAft>
              <a:buClr>
                <a:schemeClr val="dk1"/>
              </a:buClr>
              <a:buSzPct val="61111"/>
              <a:buFont typeface="Arial"/>
              <a:buNone/>
            </a:pPr>
            <a:r>
              <a:rPr lang="en">
                <a:latin typeface="Times New Roman"/>
                <a:ea typeface="Times New Roman"/>
                <a:cs typeface="Times New Roman"/>
                <a:sym typeface="Times New Roman"/>
              </a:rPr>
              <a:t>You should speak as an objective social scientist. This means that everything you say must be </a:t>
            </a:r>
            <a:r>
              <a:rPr lang="en" u="sng">
                <a:solidFill>
                  <a:srgbClr val="1155CC"/>
                </a:solidFill>
                <a:latin typeface="Times New Roman"/>
                <a:ea typeface="Times New Roman"/>
                <a:cs typeface="Times New Roman"/>
                <a:sym typeface="Times New Roman"/>
                <a:hlinkClick r:id="rId3"/>
              </a:rPr>
              <a:t>unbiased</a:t>
            </a:r>
            <a:r>
              <a:rPr lang="en">
                <a:latin typeface="Times New Roman"/>
                <a:ea typeface="Times New Roman"/>
                <a:cs typeface="Times New Roman"/>
                <a:sym typeface="Times New Roman"/>
              </a:rPr>
              <a:t>, </a:t>
            </a:r>
            <a:r>
              <a:rPr lang="en" u="sng">
                <a:solidFill>
                  <a:srgbClr val="1155CC"/>
                </a:solidFill>
                <a:latin typeface="Times New Roman"/>
                <a:ea typeface="Times New Roman"/>
                <a:cs typeface="Times New Roman"/>
                <a:sym typeface="Times New Roman"/>
                <a:hlinkClick r:id="rId4"/>
              </a:rPr>
              <a:t>scholarly</a:t>
            </a:r>
            <a:r>
              <a:rPr lang="en">
                <a:latin typeface="Times New Roman"/>
                <a:ea typeface="Times New Roman"/>
                <a:cs typeface="Times New Roman"/>
                <a:sym typeface="Times New Roman"/>
              </a:rPr>
              <a:t>, and</a:t>
            </a:r>
            <a:r>
              <a:rPr lang="en" u="sng">
                <a:solidFill>
                  <a:srgbClr val="1155CC"/>
                </a:solidFill>
                <a:latin typeface="Times New Roman"/>
                <a:ea typeface="Times New Roman"/>
                <a:cs typeface="Times New Roman"/>
                <a:sym typeface="Times New Roman"/>
                <a:hlinkClick r:id="rId5"/>
              </a:rPr>
              <a:t> supported by evidence</a:t>
            </a:r>
            <a:r>
              <a:rPr lang="en">
                <a:latin typeface="Times New Roman"/>
                <a:ea typeface="Times New Roman"/>
                <a:cs typeface="Times New Roman"/>
                <a:sym typeface="Times New Roman"/>
              </a:rPr>
              <a:t>. According to APA (2010), "arguments should be presented in a non combative manner" (p. 66).</a:t>
            </a:r>
          </a:p>
          <a:p>
            <a:pPr indent="-342900" lvl="0" marL="457200" rtl="0">
              <a:spcBef>
                <a:spcPts val="600"/>
              </a:spcBef>
              <a:spcAft>
                <a:spcPts val="1400"/>
              </a:spcAft>
              <a:buSzPct val="100000"/>
              <a:buFont typeface="Times New Roman"/>
            </a:pPr>
            <a:r>
              <a:rPr lang="en">
                <a:latin typeface="Times New Roman"/>
                <a:ea typeface="Times New Roman"/>
                <a:cs typeface="Times New Roman"/>
                <a:sym typeface="Times New Roman"/>
              </a:rPr>
              <a:t>Avoid using personal pronouns “I,” “you,” “we,” etc.</a:t>
            </a:r>
          </a:p>
          <a:p>
            <a:pPr indent="-342900" lvl="0" marL="457200" rtl="0">
              <a:spcBef>
                <a:spcPts val="600"/>
              </a:spcBef>
              <a:spcAft>
                <a:spcPts val="1400"/>
              </a:spcAft>
              <a:buSzPct val="100000"/>
              <a:buFont typeface="Times New Roman"/>
            </a:pPr>
            <a:r>
              <a:rPr lang="en">
                <a:latin typeface="Times New Roman"/>
                <a:ea typeface="Times New Roman"/>
                <a:cs typeface="Times New Roman"/>
                <a:sym typeface="Times New Roman"/>
              </a:rPr>
              <a:t>Avoid making broad generalizations (</a:t>
            </a:r>
            <a:r>
              <a:rPr i="1" lang="en">
                <a:latin typeface="Times New Roman"/>
                <a:ea typeface="Times New Roman"/>
                <a:cs typeface="Times New Roman"/>
                <a:sym typeface="Times New Roman"/>
              </a:rPr>
              <a:t>always</a:t>
            </a:r>
            <a:r>
              <a:rPr lang="en">
                <a:latin typeface="Times New Roman"/>
                <a:ea typeface="Times New Roman"/>
                <a:cs typeface="Times New Roman"/>
                <a:sym typeface="Times New Roman"/>
              </a:rPr>
              <a:t> and </a:t>
            </a:r>
            <a:r>
              <a:rPr i="1" lang="en">
                <a:latin typeface="Times New Roman"/>
                <a:ea typeface="Times New Roman"/>
                <a:cs typeface="Times New Roman"/>
                <a:sym typeface="Times New Roman"/>
              </a:rPr>
              <a:t>never</a:t>
            </a:r>
            <a:r>
              <a:rPr lang="en">
                <a:latin typeface="Times New Roman"/>
                <a:ea typeface="Times New Roman"/>
                <a:cs typeface="Times New Roman"/>
                <a:sym typeface="Times New Roman"/>
              </a:rPr>
              <a:t>).</a:t>
            </a:r>
          </a:p>
          <a:p>
            <a:pPr indent="-342900" lvl="0" marL="457200" rtl="0">
              <a:spcBef>
                <a:spcPts val="600"/>
              </a:spcBef>
              <a:spcAft>
                <a:spcPts val="1400"/>
              </a:spcAft>
              <a:buSzPct val="100000"/>
              <a:buFont typeface="Times New Roman"/>
            </a:pPr>
            <a:r>
              <a:rPr lang="en">
                <a:latin typeface="Times New Roman"/>
                <a:ea typeface="Times New Roman"/>
                <a:cs typeface="Times New Roman"/>
                <a:sym typeface="Times New Roman"/>
              </a:rPr>
              <a:t>Avoid using over-sweeping adjectives (</a:t>
            </a:r>
            <a:r>
              <a:rPr i="1" lang="en">
                <a:latin typeface="Times New Roman"/>
                <a:ea typeface="Times New Roman"/>
                <a:cs typeface="Times New Roman"/>
                <a:sym typeface="Times New Roman"/>
              </a:rPr>
              <a:t>outstanding, obvious</a:t>
            </a:r>
            <a:r>
              <a:rPr lang="en">
                <a:latin typeface="Times New Roman"/>
                <a:ea typeface="Times New Roman"/>
                <a:cs typeface="Times New Roman"/>
                <a:sym typeface="Times New Roman"/>
              </a:rPr>
              <a:t>).</a:t>
            </a:r>
          </a:p>
          <a:p>
            <a:pPr indent="-342900" lvl="0" marL="457200" rtl="0">
              <a:spcBef>
                <a:spcPts val="600"/>
              </a:spcBef>
              <a:spcAft>
                <a:spcPts val="1400"/>
              </a:spcAft>
              <a:buSzPct val="100000"/>
              <a:buFont typeface="Times New Roman"/>
            </a:pPr>
            <a:r>
              <a:rPr lang="en">
                <a:latin typeface="Times New Roman"/>
                <a:ea typeface="Times New Roman"/>
                <a:cs typeface="Times New Roman"/>
                <a:sym typeface="Times New Roman"/>
              </a:rPr>
              <a:t>Avoid using adverbs (</a:t>
            </a:r>
            <a:r>
              <a:rPr i="1" lang="en">
                <a:latin typeface="Times New Roman"/>
                <a:ea typeface="Times New Roman"/>
                <a:cs typeface="Times New Roman"/>
                <a:sym typeface="Times New Roman"/>
              </a:rPr>
              <a:t>really, clearly</a:t>
            </a:r>
            <a:r>
              <a:rPr lang="en">
                <a:latin typeface="Times New Roman"/>
                <a:ea typeface="Times New Roman"/>
                <a:cs typeface="Times New Roman"/>
                <a:sym typeface="Times New Roman"/>
              </a:rPr>
              <a:t>).</a:t>
            </a:r>
          </a:p>
          <a:p>
            <a:pPr indent="-342900" lvl="0" marL="457200" rtl="0">
              <a:spcBef>
                <a:spcPts val="600"/>
              </a:spcBef>
              <a:spcAft>
                <a:spcPts val="1400"/>
              </a:spcAft>
              <a:buSzPct val="100000"/>
              <a:buFont typeface="Times New Roman"/>
            </a:pPr>
            <a:r>
              <a:rPr lang="en">
                <a:latin typeface="Times New Roman"/>
                <a:ea typeface="Times New Roman"/>
                <a:cs typeface="Times New Roman"/>
                <a:sym typeface="Times New Roman"/>
              </a:rPr>
              <a:t>Avoid qualifiers (</a:t>
            </a:r>
            <a:r>
              <a:rPr i="1" lang="en">
                <a:latin typeface="Times New Roman"/>
                <a:ea typeface="Times New Roman"/>
                <a:cs typeface="Times New Roman"/>
                <a:sym typeface="Times New Roman"/>
              </a:rPr>
              <a:t>a little, definitely</a:t>
            </a:r>
            <a:r>
              <a:rPr lang="en">
                <a:latin typeface="Times New Roman"/>
                <a:ea typeface="Times New Roman"/>
                <a:cs typeface="Times New Roman"/>
                <a:sym typeface="Times New Roman"/>
              </a:rPr>
              <a:t>).</a:t>
            </a:r>
          </a:p>
          <a:p>
            <a:pPr indent="-342900" lvl="0" marL="457200" rtl="0">
              <a:spcBef>
                <a:spcPts val="600"/>
              </a:spcBef>
              <a:spcAft>
                <a:spcPts val="1400"/>
              </a:spcAft>
              <a:buSzPct val="100000"/>
              <a:buFont typeface="Times New Roman"/>
            </a:pPr>
            <a:r>
              <a:rPr lang="en">
                <a:latin typeface="Times New Roman"/>
                <a:ea typeface="Times New Roman"/>
                <a:cs typeface="Times New Roman"/>
                <a:sym typeface="Times New Roman"/>
              </a:rPr>
              <a:t>Avoid emotional language (</a:t>
            </a:r>
            <a:r>
              <a:rPr i="1" lang="en">
                <a:latin typeface="Times New Roman"/>
                <a:ea typeface="Times New Roman"/>
                <a:cs typeface="Times New Roman"/>
                <a:sym typeface="Times New Roman"/>
              </a:rPr>
              <a:t>It is heartbreaking that so many are starving</a:t>
            </a:r>
            <a:r>
              <a:rPr lang="en">
                <a:latin typeface="Times New Roman"/>
                <a:ea typeface="Times New Roman"/>
                <a:cs typeface="Times New Roman"/>
                <a:sym typeface="Times New Roman"/>
              </a:rPr>
              <a:t>).</a:t>
            </a:r>
          </a:p>
          <a:p>
            <a:pPr indent="-342900" lvl="0" marL="457200" rtl="0">
              <a:spcBef>
                <a:spcPts val="600"/>
              </a:spcBef>
              <a:spcAft>
                <a:spcPts val="1400"/>
              </a:spcAft>
              <a:buSzPct val="100000"/>
              <a:buFont typeface="Times New Roman"/>
            </a:pPr>
            <a:r>
              <a:rPr lang="en">
                <a:latin typeface="Times New Roman"/>
                <a:ea typeface="Times New Roman"/>
                <a:cs typeface="Times New Roman"/>
                <a:sym typeface="Times New Roman"/>
              </a:rPr>
              <a:t>Avoid inflammatory language (</a:t>
            </a:r>
            <a:r>
              <a:rPr i="1" lang="en">
                <a:latin typeface="Times New Roman"/>
                <a:ea typeface="Times New Roman"/>
                <a:cs typeface="Times New Roman"/>
                <a:sym typeface="Times New Roman"/>
              </a:rPr>
              <a:t>Smith's study was terrible, sickening, sad</a:t>
            </a:r>
            <a:r>
              <a:rPr lang="en">
                <a:latin typeface="Times New Roman"/>
                <a:ea typeface="Times New Roman"/>
                <a:cs typeface="Times New Roman"/>
                <a:sym typeface="Times New Roman"/>
              </a:rPr>
              <a:t>).</a:t>
            </a:r>
          </a:p>
          <a:p>
            <a:pPr indent="-342900" lvl="0" marL="457200" rtl="0">
              <a:spcBef>
                <a:spcPts val="600"/>
              </a:spcBef>
              <a:spcAft>
                <a:spcPts val="1400"/>
              </a:spcAft>
              <a:buSzPct val="100000"/>
              <a:buFont typeface="Times New Roman"/>
            </a:pPr>
            <a:r>
              <a:rPr b="1" lang="en">
                <a:latin typeface="Times New Roman"/>
                <a:ea typeface="Times New Roman"/>
                <a:cs typeface="Times New Roman"/>
                <a:sym typeface="Times New Roman"/>
              </a:rPr>
              <a:t>OVERALL, LANGUAGE MUST BE PRECISE AND CLEAR</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